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7"/>
  </p:notesMasterIdLst>
  <p:sldIdLst>
    <p:sldId id="256" r:id="rId2"/>
    <p:sldId id="257" r:id="rId3"/>
    <p:sldId id="265" r:id="rId4"/>
    <p:sldId id="273" r:id="rId5"/>
    <p:sldId id="274" r:id="rId6"/>
    <p:sldId id="270" r:id="rId7"/>
    <p:sldId id="271" r:id="rId8"/>
    <p:sldId id="272" r:id="rId9"/>
    <p:sldId id="266" r:id="rId10"/>
    <p:sldId id="267" r:id="rId11"/>
    <p:sldId id="268" r:id="rId12"/>
    <p:sldId id="269" r:id="rId13"/>
    <p:sldId id="262" r:id="rId14"/>
    <p:sldId id="263" r:id="rId15"/>
    <p:sldId id="264"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32" autoAdjust="0"/>
    <p:restoredTop sz="94660"/>
  </p:normalViewPr>
  <p:slideViewPr>
    <p:cSldViewPr>
      <p:cViewPr varScale="1">
        <p:scale>
          <a:sx n="69" d="100"/>
          <a:sy n="69" d="100"/>
        </p:scale>
        <p:origin x="-46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8E448E-5DC8-449D-9528-8D5FA8D018A0}" type="datetimeFigureOut">
              <a:rPr lang="en-US" smtClean="0"/>
              <a:pPr/>
              <a:t>8/4/2009</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951945-30C9-448F-A9E3-A454BED04552}"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C951945-30C9-448F-A9E3-A454BED04552}" type="slidenum">
              <a:rPr lang="en-AU" smtClean="0"/>
              <a:pPr/>
              <a:t>1</a:t>
            </a:fld>
            <a:endParaRPr lang="en-A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C951945-30C9-448F-A9E3-A454BED04552}" type="slidenum">
              <a:rPr lang="en-AU" smtClean="0"/>
              <a:pPr/>
              <a:t>10</a:t>
            </a:fld>
            <a:endParaRPr lang="en-A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C951945-30C9-448F-A9E3-A454BED04552}" type="slidenum">
              <a:rPr lang="en-AU" smtClean="0"/>
              <a:pPr/>
              <a:t>11</a:t>
            </a:fld>
            <a:endParaRPr lang="en-A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C951945-30C9-448F-A9E3-A454BED04552}" type="slidenum">
              <a:rPr lang="en-AU" smtClean="0"/>
              <a:pPr/>
              <a:t>12</a:t>
            </a:fld>
            <a:endParaRPr lang="en-A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8C951945-30C9-448F-A9E3-A454BED04552}" type="slidenum">
              <a:rPr lang="en-AU" smtClean="0"/>
              <a:pPr/>
              <a:t>13</a:t>
            </a:fld>
            <a:endParaRPr lang="en-A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C951945-30C9-448F-A9E3-A454BED04552}" type="slidenum">
              <a:rPr lang="en-AU" smtClean="0"/>
              <a:pPr/>
              <a:t>14</a:t>
            </a:fld>
            <a:endParaRPr lang="en-A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C951945-30C9-448F-A9E3-A454BED04552}" type="slidenum">
              <a:rPr lang="en-AU" smtClean="0"/>
              <a:pPr/>
              <a:t>15</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C951945-30C9-448F-A9E3-A454BED04552}" type="slidenum">
              <a:rPr lang="en-AU" smtClean="0"/>
              <a:pPr/>
              <a:t>2</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8C951945-30C9-448F-A9E3-A454BED04552}" type="slidenum">
              <a:rPr lang="en-AU" smtClean="0"/>
              <a:pPr/>
              <a:t>3</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F2D30415-8ECF-4DCF-9183-E5FCA88DBC50}" type="slidenum">
              <a:rPr lang="en-AU" smtClean="0"/>
              <a:pPr/>
              <a:t>4</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F2D30415-8ECF-4DCF-9183-E5FCA88DBC50}" type="slidenum">
              <a:rPr lang="en-AU" smtClean="0"/>
              <a:pPr/>
              <a:t>5</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CF1E5620-960E-4431-A6D9-D2E4CBA24A25}" type="slidenum">
              <a:rPr lang="en-AU" smtClean="0"/>
              <a:pPr/>
              <a:t>6</a:t>
            </a:fld>
            <a:endParaRPr lang="en-A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CF1E5620-960E-4431-A6D9-D2E4CBA24A25}" type="slidenum">
              <a:rPr lang="en-AU" smtClean="0"/>
              <a:pPr/>
              <a:t>7</a:t>
            </a:fld>
            <a:endParaRPr lang="en-A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CF1E5620-960E-4431-A6D9-D2E4CBA24A25}" type="slidenum">
              <a:rPr lang="en-AU" smtClean="0"/>
              <a:pPr/>
              <a:t>8</a:t>
            </a:fld>
            <a:endParaRPr lang="en-A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C951945-30C9-448F-A9E3-A454BED04552}" type="slidenum">
              <a:rPr lang="en-AU" smtClean="0"/>
              <a:pPr/>
              <a:t>9</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4F764A58-D891-46E3-B8E9-3D7F9D97065B}" type="datetimeFigureOut">
              <a:rPr lang="en-US" smtClean="0"/>
              <a:pPr/>
              <a:t>8/4/2009</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7880BBA0-8A15-4ED8-8F31-855B396A2A5F}"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F764A58-D891-46E3-B8E9-3D7F9D97065B}" type="datetimeFigureOut">
              <a:rPr lang="en-US" smtClean="0"/>
              <a:pPr/>
              <a:t>8/4/2009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80BBA0-8A15-4ED8-8F31-855B396A2A5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F764A58-D891-46E3-B8E9-3D7F9D97065B}" type="datetimeFigureOut">
              <a:rPr lang="en-US" smtClean="0"/>
              <a:pPr/>
              <a:t>8/4/2009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80BBA0-8A15-4ED8-8F31-855B396A2A5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F764A58-D891-46E3-B8E9-3D7F9D97065B}" type="datetimeFigureOut">
              <a:rPr lang="en-US" smtClean="0"/>
              <a:pPr/>
              <a:t>8/4/2009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80BBA0-8A15-4ED8-8F31-855B396A2A5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F764A58-D891-46E3-B8E9-3D7F9D97065B}" type="datetimeFigureOut">
              <a:rPr lang="en-US" smtClean="0"/>
              <a:pPr/>
              <a:t>8/4/2009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80BBA0-8A15-4ED8-8F31-855B396A2A5F}"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F764A58-D891-46E3-B8E9-3D7F9D97065B}" type="datetimeFigureOut">
              <a:rPr lang="en-US" smtClean="0"/>
              <a:pPr/>
              <a:t>8/4/2009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880BBA0-8A15-4ED8-8F31-855B396A2A5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F764A58-D891-46E3-B8E9-3D7F9D97065B}" type="datetimeFigureOut">
              <a:rPr lang="en-US" smtClean="0"/>
              <a:pPr/>
              <a:t>8/4/2009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880BBA0-8A15-4ED8-8F31-855B396A2A5F}"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F764A58-D891-46E3-B8E9-3D7F9D97065B}" type="datetimeFigureOut">
              <a:rPr lang="en-US" smtClean="0"/>
              <a:pPr/>
              <a:t>8/4/2009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880BBA0-8A15-4ED8-8F31-855B396A2A5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F764A58-D891-46E3-B8E9-3D7F9D97065B}" type="datetimeFigureOut">
              <a:rPr lang="en-US" smtClean="0"/>
              <a:pPr/>
              <a:t>8/4/2009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880BBA0-8A15-4ED8-8F31-855B396A2A5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F764A58-D891-46E3-B8E9-3D7F9D97065B}" type="datetimeFigureOut">
              <a:rPr lang="en-US" smtClean="0"/>
              <a:pPr/>
              <a:t>8/4/2009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880BBA0-8A15-4ED8-8F31-855B396A2A5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4F764A58-D891-46E3-B8E9-3D7F9D97065B}" type="datetimeFigureOut">
              <a:rPr lang="en-US" smtClean="0"/>
              <a:pPr/>
              <a:t>8/4/2009</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7880BBA0-8A15-4ED8-8F31-855B396A2A5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4F764A58-D891-46E3-B8E9-3D7F9D97065B}" type="datetimeFigureOut">
              <a:rPr lang="en-US" smtClean="0"/>
              <a:pPr/>
              <a:t>8/4/2009</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7880BBA0-8A15-4ED8-8F31-855B396A2A5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hyperlink" Target="http://www.google.com/imgres?imgurl=http://www.bigmoviezone.com/filmsearch/movies/movie_photos/images/DolphinsWhales08_400px.jpg&amp;imgrefurl=http://www.bigmoviezone.com/filmsearch/movies/movie_photos/photo.html?uniq=702&amp;usg=___a_av09jQxY08yy7OCPM2Hcdrf0=&amp;h=600&amp;w=400&amp;sz=103&amp;hl=en&amp;start=37&amp;tbnid=rJB-JVv_BVuNEM:&amp;tbnh=135&amp;tbnw=90&amp;prev=/images?q=whales&amp;ndsp=20&amp;hl=en&amp;safe=strict&amp;sa=N&amp;start=20"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3857628"/>
            <a:ext cx="7772400" cy="1975104"/>
          </a:xfrm>
        </p:spPr>
        <p:txBody>
          <a:bodyPr>
            <a:normAutofit/>
          </a:bodyPr>
          <a:lstStyle/>
          <a:p>
            <a:r>
              <a:rPr lang="en-US" dirty="0" smtClean="0">
                <a:latin typeface="Broadway" pitchFamily="82" charset="0"/>
              </a:rPr>
              <a:t>Temperature and Homeostasis</a:t>
            </a:r>
            <a:r>
              <a:rPr lang="en-US" dirty="0" smtClean="0"/>
              <a:t/>
            </a:r>
            <a:br>
              <a:rPr lang="en-US" dirty="0" smtClean="0"/>
            </a:br>
            <a:endParaRPr lang="en-US" sz="2200" dirty="0"/>
          </a:p>
        </p:txBody>
      </p:sp>
      <p:sp>
        <p:nvSpPr>
          <p:cNvPr id="3" name="Subtitle 2"/>
          <p:cNvSpPr>
            <a:spLocks noGrp="1"/>
          </p:cNvSpPr>
          <p:nvPr>
            <p:ph type="subTitle" idx="1"/>
          </p:nvPr>
        </p:nvSpPr>
        <p:spPr>
          <a:xfrm>
            <a:off x="785786" y="5286388"/>
            <a:ext cx="5915044" cy="1328750"/>
          </a:xfrm>
        </p:spPr>
        <p:txBody>
          <a:bodyPr>
            <a:normAutofit/>
          </a:bodyPr>
          <a:lstStyle/>
          <a:p>
            <a:r>
              <a:rPr lang="en-US" sz="2000" dirty="0" smtClean="0">
                <a:latin typeface="Calisto MT" pitchFamily="18" charset="0"/>
              </a:rPr>
              <a:t>Group B</a:t>
            </a:r>
            <a:br>
              <a:rPr lang="en-US" sz="2000" dirty="0" smtClean="0">
                <a:latin typeface="Calisto MT" pitchFamily="18" charset="0"/>
              </a:rPr>
            </a:br>
            <a:r>
              <a:rPr lang="en-US" sz="2000" dirty="0" smtClean="0">
                <a:latin typeface="Calisto MT" pitchFamily="18" charset="0"/>
              </a:rPr>
              <a:t>Shaunna, Stephanie, Nikki &amp; Jo</a:t>
            </a:r>
            <a:endParaRPr lang="en-US" sz="2000" dirty="0">
              <a:latin typeface="Calisto MT" pitchFamily="18" charset="0"/>
            </a:endParaRPr>
          </a:p>
        </p:txBody>
      </p:sp>
      <p:sp>
        <p:nvSpPr>
          <p:cNvPr id="4" name="TextBox 3"/>
          <p:cNvSpPr txBox="1"/>
          <p:nvPr/>
        </p:nvSpPr>
        <p:spPr>
          <a:xfrm>
            <a:off x="785786" y="5143512"/>
            <a:ext cx="2286016" cy="369332"/>
          </a:xfrm>
          <a:prstGeom prst="rect">
            <a:avLst/>
          </a:prstGeom>
          <a:noFill/>
        </p:spPr>
        <p:txBody>
          <a:bodyPr wrap="square" rtlCol="0">
            <a:spAutoFit/>
          </a:bodyPr>
          <a:lstStyle/>
          <a:p>
            <a:r>
              <a:rPr lang="en-US"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how they are linked</a:t>
            </a:r>
            <a:endParaRPr lang="en-US" i="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4338" name="Picture 2" descr="http://farm4.static.flickr.com/3173/3029642097_33c42e073e.jpg"/>
          <p:cNvPicPr>
            <a:picLocks noChangeAspect="1" noChangeArrowheads="1"/>
          </p:cNvPicPr>
          <p:nvPr/>
        </p:nvPicPr>
        <p:blipFill>
          <a:blip r:embed="rId3"/>
          <a:srcRect/>
          <a:stretch>
            <a:fillRect/>
          </a:stretch>
        </p:blipFill>
        <p:spPr bwMode="auto">
          <a:xfrm>
            <a:off x="642910" y="357166"/>
            <a:ext cx="3857652" cy="3357586"/>
          </a:xfrm>
          <a:prstGeom prst="rect">
            <a:avLst/>
          </a:prstGeom>
          <a:noFill/>
        </p:spPr>
      </p:pic>
      <p:pic>
        <p:nvPicPr>
          <p:cNvPr id="14340" name="Picture 4" descr="http://static.icr.org/i/articles/af/body_temp_wide.jpg"/>
          <p:cNvPicPr>
            <a:picLocks noChangeAspect="1" noChangeArrowheads="1"/>
          </p:cNvPicPr>
          <p:nvPr/>
        </p:nvPicPr>
        <p:blipFill>
          <a:blip r:embed="rId4"/>
          <a:srcRect/>
          <a:stretch>
            <a:fillRect/>
          </a:stretch>
        </p:blipFill>
        <p:spPr bwMode="auto">
          <a:xfrm>
            <a:off x="4500562" y="357166"/>
            <a:ext cx="4071966" cy="1366710"/>
          </a:xfrm>
          <a:prstGeom prst="rect">
            <a:avLst/>
          </a:prstGeom>
          <a:noFill/>
        </p:spPr>
      </p:pic>
      <p:pic>
        <p:nvPicPr>
          <p:cNvPr id="14342" name="Picture 6" descr="http://medicineworld.org/images/blogs/12-2007/shivering-16671.gif"/>
          <p:cNvPicPr>
            <a:picLocks noChangeAspect="1" noChangeArrowheads="1"/>
          </p:cNvPicPr>
          <p:nvPr/>
        </p:nvPicPr>
        <p:blipFill>
          <a:blip r:embed="rId5"/>
          <a:srcRect/>
          <a:stretch>
            <a:fillRect/>
          </a:stretch>
        </p:blipFill>
        <p:spPr bwMode="auto">
          <a:xfrm>
            <a:off x="6786578" y="1643050"/>
            <a:ext cx="1785950" cy="2071702"/>
          </a:xfrm>
          <a:prstGeom prst="rect">
            <a:avLst/>
          </a:prstGeom>
          <a:solidFill>
            <a:schemeClr val="tx2"/>
          </a:solidFill>
        </p:spPr>
      </p:pic>
      <p:pic>
        <p:nvPicPr>
          <p:cNvPr id="14344" name="Picture 8" descr="http://static.howstuffworks.com/gif/freezing-cold-2.jpg"/>
          <p:cNvPicPr>
            <a:picLocks noChangeAspect="1" noChangeArrowheads="1"/>
          </p:cNvPicPr>
          <p:nvPr/>
        </p:nvPicPr>
        <p:blipFill>
          <a:blip r:embed="rId6"/>
          <a:srcRect l="21732"/>
          <a:stretch>
            <a:fillRect/>
          </a:stretch>
        </p:blipFill>
        <p:spPr bwMode="auto">
          <a:xfrm>
            <a:off x="4500562" y="1643050"/>
            <a:ext cx="2333052" cy="207170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Negative Feedback Response</a:t>
            </a:r>
            <a:endParaRPr lang="en-US" dirty="0"/>
          </a:p>
        </p:txBody>
      </p:sp>
      <p:pic>
        <p:nvPicPr>
          <p:cNvPr id="4" name="Content Placeholder 3"/>
          <p:cNvPicPr>
            <a:picLocks noGrp="1"/>
          </p:cNvPicPr>
          <p:nvPr>
            <p:ph idx="1"/>
          </p:nvPr>
        </p:nvPicPr>
        <p:blipFill>
          <a:blip r:embed="rId3"/>
          <a:srcRect/>
          <a:stretch>
            <a:fillRect/>
          </a:stretch>
        </p:blipFill>
        <p:spPr bwMode="auto">
          <a:xfrm>
            <a:off x="1142976" y="1428736"/>
            <a:ext cx="7286676" cy="48577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Hypothermia – how does it happen?</a:t>
            </a:r>
            <a:endParaRPr lang="en-US" dirty="0"/>
          </a:p>
        </p:txBody>
      </p:sp>
      <p:sp>
        <p:nvSpPr>
          <p:cNvPr id="3" name="Content Placeholder 2"/>
          <p:cNvSpPr>
            <a:spLocks noGrp="1"/>
          </p:cNvSpPr>
          <p:nvPr>
            <p:ph idx="1"/>
          </p:nvPr>
        </p:nvSpPr>
        <p:spPr>
          <a:xfrm>
            <a:off x="4357686" y="1857364"/>
            <a:ext cx="4543428" cy="4714908"/>
          </a:xfrm>
        </p:spPr>
        <p:txBody>
          <a:bodyPr>
            <a:normAutofit fontScale="77500" lnSpcReduction="20000"/>
          </a:bodyPr>
          <a:lstStyle/>
          <a:p>
            <a:pPr>
              <a:buNone/>
            </a:pPr>
            <a:r>
              <a:rPr lang="en-US" dirty="0" smtClean="0"/>
              <a:t>Core body temperature drops to 35˚C or below.</a:t>
            </a:r>
          </a:p>
          <a:p>
            <a:pPr>
              <a:buNone/>
            </a:pPr>
            <a:endParaRPr lang="en-US" dirty="0" smtClean="0"/>
          </a:p>
          <a:p>
            <a:pPr>
              <a:buNone/>
            </a:pPr>
            <a:r>
              <a:rPr lang="en-US" dirty="0" smtClean="0"/>
              <a:t>Body tries to stay warm. (shivering)</a:t>
            </a:r>
          </a:p>
          <a:p>
            <a:pPr>
              <a:buNone/>
            </a:pPr>
            <a:endParaRPr lang="en-US" dirty="0" smtClean="0"/>
          </a:p>
          <a:p>
            <a:pPr>
              <a:buNone/>
            </a:pPr>
            <a:r>
              <a:rPr lang="en-US" dirty="0" smtClean="0"/>
              <a:t>Body stops shivering to conserve energy. Blood just starts being pumped to vital organs.</a:t>
            </a:r>
          </a:p>
          <a:p>
            <a:pPr>
              <a:buNone/>
            </a:pPr>
            <a:endParaRPr lang="en-US" dirty="0" smtClean="0"/>
          </a:p>
          <a:p>
            <a:pPr>
              <a:buNone/>
            </a:pPr>
            <a:r>
              <a:rPr lang="en-US" dirty="0" smtClean="0"/>
              <a:t>Blood doesn’t  go to parts of the body that it doesn’t classify as ‘important’ (fingers, toes) and they eventually die. This is called Frostbite.</a:t>
            </a:r>
            <a:endParaRPr lang="en-US" dirty="0"/>
          </a:p>
        </p:txBody>
      </p:sp>
      <p:pic>
        <p:nvPicPr>
          <p:cNvPr id="6" name="Picture 5" descr="fire_clip_image002.jpg"/>
          <p:cNvPicPr>
            <a:picLocks noChangeAspect="1"/>
          </p:cNvPicPr>
          <p:nvPr/>
        </p:nvPicPr>
        <p:blipFill>
          <a:blip r:embed="rId3"/>
          <a:stretch>
            <a:fillRect/>
          </a:stretch>
        </p:blipFill>
        <p:spPr>
          <a:xfrm>
            <a:off x="642910" y="1857364"/>
            <a:ext cx="3518052" cy="2500330"/>
          </a:xfrm>
          <a:prstGeom prst="rect">
            <a:avLst/>
          </a:prstGeom>
        </p:spPr>
      </p:pic>
      <p:pic>
        <p:nvPicPr>
          <p:cNvPr id="7" name="Picture 6" descr="chill.jpg"/>
          <p:cNvPicPr>
            <a:picLocks noChangeAspect="1"/>
          </p:cNvPicPr>
          <p:nvPr/>
        </p:nvPicPr>
        <p:blipFill>
          <a:blip r:embed="rId4"/>
          <a:stretch>
            <a:fillRect/>
          </a:stretch>
        </p:blipFill>
        <p:spPr>
          <a:xfrm>
            <a:off x="642910" y="4500546"/>
            <a:ext cx="3500462" cy="2357454"/>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Hypothermia – Symptoms </a:t>
            </a:r>
            <a:endParaRPr lang="en-US" dirty="0"/>
          </a:p>
        </p:txBody>
      </p:sp>
      <p:sp>
        <p:nvSpPr>
          <p:cNvPr id="3" name="Content Placeholder 2"/>
          <p:cNvSpPr>
            <a:spLocks noGrp="1"/>
          </p:cNvSpPr>
          <p:nvPr>
            <p:ph idx="1"/>
          </p:nvPr>
        </p:nvSpPr>
        <p:spPr>
          <a:xfrm>
            <a:off x="500034" y="1500174"/>
            <a:ext cx="8429684" cy="5072098"/>
          </a:xfrm>
        </p:spPr>
        <p:txBody>
          <a:bodyPr>
            <a:normAutofit/>
          </a:bodyPr>
          <a:lstStyle/>
          <a:p>
            <a:r>
              <a:rPr lang="en-US" dirty="0" smtClean="0"/>
              <a:t>Feeling cold</a:t>
            </a:r>
          </a:p>
          <a:p>
            <a:r>
              <a:rPr lang="en-US" dirty="0" smtClean="0"/>
              <a:t>Shivering</a:t>
            </a:r>
          </a:p>
          <a:p>
            <a:r>
              <a:rPr lang="en-US" dirty="0" smtClean="0"/>
              <a:t>Loss of control of fine motor muscles (fingers etc)</a:t>
            </a:r>
          </a:p>
          <a:p>
            <a:r>
              <a:rPr lang="en-US" dirty="0" smtClean="0"/>
              <a:t>Feeling lethargic (very tired)</a:t>
            </a:r>
          </a:p>
          <a:p>
            <a:r>
              <a:rPr lang="en-US" dirty="0" smtClean="0"/>
              <a:t>Difficulty breathing</a:t>
            </a:r>
          </a:p>
          <a:p>
            <a:r>
              <a:rPr lang="en-US" dirty="0" smtClean="0"/>
              <a:t>Shivering stops</a:t>
            </a:r>
          </a:p>
          <a:p>
            <a:r>
              <a:rPr lang="en-US" dirty="0" smtClean="0"/>
              <a:t>Breathing slows down</a:t>
            </a:r>
          </a:p>
          <a:p>
            <a:r>
              <a:rPr lang="en-US" dirty="0" smtClean="0"/>
              <a:t>Coma </a:t>
            </a:r>
          </a:p>
          <a:p>
            <a:r>
              <a:rPr lang="en-US" dirty="0" smtClean="0"/>
              <a:t>Death</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662" y="142852"/>
            <a:ext cx="7772400" cy="914400"/>
          </a:xfrm>
        </p:spPr>
        <p:txBody>
          <a:bodyPr/>
          <a:lstStyle/>
          <a:p>
            <a:r>
              <a:rPr lang="en-US" dirty="0" smtClean="0"/>
              <a:t>The nervous system and temperature regulation</a:t>
            </a:r>
            <a:endParaRPr lang="en-US" dirty="0"/>
          </a:p>
        </p:txBody>
      </p:sp>
      <p:pic>
        <p:nvPicPr>
          <p:cNvPr id="4" name="Content Placeholder 3" descr="Principle of Negative Feedback Control"/>
          <p:cNvPicPr>
            <a:picLocks noGrp="1"/>
          </p:cNvPicPr>
          <p:nvPr>
            <p:ph idx="1"/>
          </p:nvPr>
        </p:nvPicPr>
        <p:blipFill>
          <a:blip r:embed="rId3"/>
          <a:srcRect/>
          <a:stretch>
            <a:fillRect/>
          </a:stretch>
        </p:blipFill>
        <p:spPr bwMode="auto">
          <a:xfrm>
            <a:off x="1000100" y="1643050"/>
            <a:ext cx="4857784" cy="2714644"/>
          </a:xfrm>
          <a:prstGeom prst="rect">
            <a:avLst/>
          </a:prstGeom>
          <a:noFill/>
          <a:ln w="9525">
            <a:noFill/>
            <a:miter lim="800000"/>
            <a:headEnd/>
            <a:tailEnd/>
          </a:ln>
        </p:spPr>
      </p:pic>
      <p:sp>
        <p:nvSpPr>
          <p:cNvPr id="5" name="TextBox 4"/>
          <p:cNvSpPr txBox="1"/>
          <p:nvPr/>
        </p:nvSpPr>
        <p:spPr>
          <a:xfrm>
            <a:off x="6072198" y="1643050"/>
            <a:ext cx="2500330" cy="4062651"/>
          </a:xfrm>
          <a:prstGeom prst="rect">
            <a:avLst/>
          </a:prstGeom>
          <a:noFill/>
        </p:spPr>
        <p:txBody>
          <a:bodyPr wrap="square" rtlCol="0">
            <a:spAutoFit/>
          </a:bodyPr>
          <a:lstStyle/>
          <a:p>
            <a:pPr>
              <a:buFontTx/>
              <a:buChar char="-"/>
            </a:pPr>
            <a:r>
              <a:rPr lang="en-US" sz="2400" dirty="0" smtClean="0"/>
              <a:t>The command centre of the nervous system is the brain</a:t>
            </a:r>
          </a:p>
          <a:p>
            <a:endParaRPr lang="en-US" sz="2400" dirty="0" smtClean="0"/>
          </a:p>
          <a:p>
            <a:pPr>
              <a:buFontTx/>
              <a:buChar char="-"/>
            </a:pPr>
            <a:r>
              <a:rPr lang="en-US" sz="2400" dirty="0" smtClean="0"/>
              <a:t> </a:t>
            </a:r>
            <a:r>
              <a:rPr lang="en-US" sz="2400" dirty="0" smtClean="0"/>
              <a:t>The part of the brain that controls homeostasis is called the hypothalamus</a:t>
            </a:r>
          </a:p>
          <a:p>
            <a:endParaRPr lang="en-US" dirty="0"/>
          </a:p>
        </p:txBody>
      </p:sp>
      <p:sp>
        <p:nvSpPr>
          <p:cNvPr id="6" name="TextBox 5"/>
          <p:cNvSpPr txBox="1"/>
          <p:nvPr/>
        </p:nvSpPr>
        <p:spPr>
          <a:xfrm>
            <a:off x="857224" y="4357694"/>
            <a:ext cx="5214974" cy="2308324"/>
          </a:xfrm>
          <a:prstGeom prst="rect">
            <a:avLst/>
          </a:prstGeom>
          <a:noFill/>
        </p:spPr>
        <p:txBody>
          <a:bodyPr wrap="square" rtlCol="0">
            <a:spAutoFit/>
          </a:bodyPr>
          <a:lstStyle/>
          <a:p>
            <a:r>
              <a:rPr lang="en-US" dirty="0" smtClean="0"/>
              <a:t>- </a:t>
            </a:r>
            <a:r>
              <a:rPr lang="en-US" sz="2400" dirty="0" smtClean="0"/>
              <a:t>When receptors  (e.g. skin receptors) sense a change or deviation they send a message to the hypothalamus , which then sends  chemical and electrical messages to that part of the body to  re-establish normality.</a:t>
            </a:r>
            <a:endParaRPr lang="en-US"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should have learned by now – key terms</a:t>
            </a:r>
            <a:endParaRPr lang="en-US" dirty="0"/>
          </a:p>
        </p:txBody>
      </p:sp>
      <p:sp>
        <p:nvSpPr>
          <p:cNvPr id="3" name="Content Placeholder 2"/>
          <p:cNvSpPr>
            <a:spLocks noGrp="1"/>
          </p:cNvSpPr>
          <p:nvPr>
            <p:ph idx="1"/>
          </p:nvPr>
        </p:nvSpPr>
        <p:spPr/>
        <p:txBody>
          <a:bodyPr>
            <a:normAutofit/>
          </a:bodyPr>
          <a:lstStyle/>
          <a:p>
            <a:r>
              <a:rPr lang="en-US" sz="1600" u="sng" dirty="0" smtClean="0"/>
              <a:t>Homeostasis</a:t>
            </a:r>
            <a:r>
              <a:rPr lang="en-US" sz="1600" dirty="0" smtClean="0"/>
              <a:t> is the constant maintenance of the internal environment.</a:t>
            </a:r>
          </a:p>
          <a:p>
            <a:r>
              <a:rPr lang="en-US" sz="1600" dirty="0" smtClean="0"/>
              <a:t>In temperature regulation, the skin receptors pick up change in the temperature in the external environment, the hypothalamus detects the change and then responds with a negative feedback mechanism (e.g. shivering, sweating) to ensure the body returns to its norm.</a:t>
            </a:r>
          </a:p>
          <a:p>
            <a:r>
              <a:rPr lang="en-US" sz="1600" dirty="0" smtClean="0"/>
              <a:t>Sweating – Is a negative feedback response and occurs when the hypothalamus senses the body is too hot.</a:t>
            </a:r>
          </a:p>
          <a:p>
            <a:r>
              <a:rPr lang="en-US" sz="1600" dirty="0" smtClean="0"/>
              <a:t>Hypothermia – Also a negative feedback response but is life threatening as the body loses more heat then it can generate allowing core body temperature to drop below 35˚C. </a:t>
            </a:r>
          </a:p>
          <a:p>
            <a:r>
              <a:rPr lang="en-US" sz="1600" dirty="0" smtClean="0"/>
              <a:t>Shivering -  is  initiated due to a drop in temperature, it causes muscles to contract and relax frequently.  It is triggered  in an attempt to avoid hypothermia, our skeletal  muscles produce extra heat for  our organs.</a:t>
            </a:r>
          </a:p>
          <a:p>
            <a:r>
              <a:rPr lang="en-US" sz="1600" dirty="0" smtClean="0"/>
              <a:t>Piloerection -  Is erection  of the hair. Stimulus triggers contractions of muscles. The contractions cause hair follicles  to rise,  and trap a warm, still layer of insulating air  next to the skin. “Hairs stand on end.”</a:t>
            </a:r>
          </a:p>
          <a:p>
            <a:endParaRPr lang="en-US" sz="16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a:xfrm>
            <a:off x="857224" y="1214422"/>
            <a:ext cx="7872442" cy="5074440"/>
          </a:xfrm>
        </p:spPr>
        <p:txBody>
          <a:bodyPr>
            <a:normAutofit/>
          </a:bodyPr>
          <a:lstStyle/>
          <a:p>
            <a:r>
              <a:rPr lang="en-US" sz="1200" dirty="0" smtClean="0"/>
              <a:t>http://pespmc1.vub.ac.be/HOMEOSTA.html</a:t>
            </a:r>
            <a:br>
              <a:rPr lang="en-US" sz="1200" dirty="0" smtClean="0"/>
            </a:br>
            <a:r>
              <a:rPr lang="en-US" sz="1200" dirty="0" smtClean="0"/>
              <a:t/>
            </a:r>
            <a:br>
              <a:rPr lang="en-US" sz="1200" dirty="0" smtClean="0"/>
            </a:br>
            <a:r>
              <a:rPr lang="en-US" sz="1200" dirty="0" smtClean="0"/>
              <a:t>http://</a:t>
            </a:r>
            <a:r>
              <a:rPr lang="en-US" sz="1200" dirty="0" smtClean="0"/>
              <a:t>upload.wikimedia.org/wikipedia/commons/f/f1/2003-09-17_Goose_bumps.jpg</a:t>
            </a:r>
            <a:br>
              <a:rPr lang="en-US" sz="1200" dirty="0" smtClean="0"/>
            </a:br>
            <a:endParaRPr lang="en-US" sz="1200" dirty="0" smtClean="0"/>
          </a:p>
          <a:p>
            <a:r>
              <a:rPr lang="en-US" sz="1200" dirty="0" smtClean="0"/>
              <a:t>http://fog.ccsf.cc.ca.us/~mmalacho/physio/oll/Lesson1/hstasis.html</a:t>
            </a:r>
            <a:br>
              <a:rPr lang="en-US" sz="1200" dirty="0" smtClean="0"/>
            </a:br>
            <a:r>
              <a:rPr lang="en-US" sz="1200" dirty="0" smtClean="0"/>
              <a:t/>
            </a:r>
            <a:br>
              <a:rPr lang="en-US" sz="1200" dirty="0" smtClean="0"/>
            </a:br>
            <a:r>
              <a:rPr lang="en-US" sz="1200" dirty="0" smtClean="0"/>
              <a:t>http://</a:t>
            </a:r>
            <a:r>
              <a:rPr lang="en-US" sz="1200" dirty="0" smtClean="0"/>
              <a:t>dictionary.reference.com/browse/homeostasis</a:t>
            </a:r>
            <a:endParaRPr lang="en-US" sz="1200" dirty="0" smtClean="0"/>
          </a:p>
          <a:p>
            <a:r>
              <a:rPr lang="en-US" sz="1200" dirty="0" smtClean="0"/>
              <a:t>http://</a:t>
            </a:r>
            <a:r>
              <a:rPr lang="en-US" sz="1200" dirty="0" smtClean="0"/>
              <a:t>farm4.static.flickr.com/3173/3029642097_33c42e073e.jpg</a:t>
            </a:r>
            <a:r>
              <a:rPr lang="en-US" sz="1200" u="sng" dirty="0" smtClean="0"/>
              <a:t/>
            </a:r>
            <a:br>
              <a:rPr lang="en-US" sz="1200" u="sng" dirty="0" smtClean="0"/>
            </a:br>
            <a:r>
              <a:rPr lang="en-US" sz="1200" u="sng" dirty="0" smtClean="0"/>
              <a:t/>
            </a:r>
            <a:br>
              <a:rPr lang="en-US" sz="1200" u="sng" dirty="0" smtClean="0"/>
            </a:br>
            <a:r>
              <a:rPr lang="en-US" sz="1200" dirty="0" smtClean="0"/>
              <a:t>http://</a:t>
            </a:r>
            <a:r>
              <a:rPr lang="en-US" sz="1200" dirty="0" smtClean="0"/>
              <a:t>www.biology-online.org/4/4_temperature_regulation.htm</a:t>
            </a:r>
            <a:endParaRPr lang="en-US" sz="1200" dirty="0" smtClean="0"/>
          </a:p>
          <a:p>
            <a:r>
              <a:rPr lang="en-US" sz="1200" dirty="0" smtClean="0"/>
              <a:t>World of teaching. "What mechanisms are there to cool the body down?" Web. 24 July 2009.</a:t>
            </a:r>
          </a:p>
          <a:p>
            <a:r>
              <a:rPr lang="en-US" sz="1200" dirty="0" smtClean="0"/>
              <a:t>Better Health Channel. "Hypothermia." Web. 24 July 2009.</a:t>
            </a:r>
          </a:p>
          <a:p>
            <a:r>
              <a:rPr lang="en-US" sz="1200" dirty="0" smtClean="0"/>
              <a:t>Yahoo Answers. "Why does sweat smell? Why do we sweat from our armpits?" Web. 28 July 2009</a:t>
            </a:r>
            <a:r>
              <a:rPr lang="en-US" sz="1200" dirty="0" smtClean="0"/>
              <a:t>.</a:t>
            </a:r>
            <a:endParaRPr lang="en-US" sz="1200" dirty="0" smtClean="0"/>
          </a:p>
          <a:p>
            <a:r>
              <a:rPr lang="en-US" sz="1200" dirty="0" smtClean="0"/>
              <a:t>http://www.biology-online.org/4/4_temperature_regulation.htm</a:t>
            </a:r>
          </a:p>
          <a:p>
            <a:r>
              <a:rPr lang="en-US" sz="1200" dirty="0" smtClean="0"/>
              <a:t>http://science.jrank.org/pages/3365/Homeostasis.html#ixzz0MWUz8dBb</a:t>
            </a:r>
          </a:p>
          <a:p>
            <a:endParaRPr lang="en-US" sz="1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Homeostasis?</a:t>
            </a:r>
            <a:endParaRPr lang="en-US" dirty="0"/>
          </a:p>
        </p:txBody>
      </p:sp>
      <p:sp>
        <p:nvSpPr>
          <p:cNvPr id="3" name="Content Placeholder 2"/>
          <p:cNvSpPr>
            <a:spLocks noGrp="1"/>
          </p:cNvSpPr>
          <p:nvPr>
            <p:ph idx="1"/>
          </p:nvPr>
        </p:nvSpPr>
        <p:spPr>
          <a:xfrm>
            <a:off x="857224" y="1214422"/>
            <a:ext cx="5072098" cy="2214578"/>
          </a:xfrm>
        </p:spPr>
        <p:txBody>
          <a:bodyPr>
            <a:normAutofit fontScale="85000" lnSpcReduction="10000"/>
          </a:bodyPr>
          <a:lstStyle/>
          <a:p>
            <a:r>
              <a:rPr lang="en-US" sz="2000" b="1" u="sng" dirty="0" smtClean="0"/>
              <a:t>HOMEOSTASIS</a:t>
            </a:r>
            <a:r>
              <a:rPr lang="en-US" sz="2000" dirty="0" smtClean="0"/>
              <a:t/>
            </a:r>
            <a:br>
              <a:rPr lang="en-US" sz="2000" dirty="0" smtClean="0"/>
            </a:br>
            <a:r>
              <a:rPr lang="en-US" sz="2000" dirty="0" smtClean="0"/>
              <a:t>– noun </a:t>
            </a:r>
            <a:br>
              <a:rPr lang="en-US" sz="2000" dirty="0" smtClean="0"/>
            </a:br>
            <a:r>
              <a:rPr lang="en-US" sz="2000" dirty="0" smtClean="0"/>
              <a:t>the tendency of a system, the physiological system of higher animals, to maintain internal stability, owing to the coordinated response of its parts to any situation or stimulus tending to disturb its normal condition or function. </a:t>
            </a:r>
            <a:br>
              <a:rPr lang="en-US" sz="2000" dirty="0" smtClean="0"/>
            </a:br>
            <a:r>
              <a:rPr lang="en-US" sz="2000" dirty="0" smtClean="0"/>
              <a:t/>
            </a:r>
            <a:br>
              <a:rPr lang="en-US" sz="2000" dirty="0" smtClean="0"/>
            </a:br>
            <a:endParaRPr lang="en-US" sz="2000" dirty="0"/>
          </a:p>
        </p:txBody>
      </p:sp>
      <p:sp>
        <p:nvSpPr>
          <p:cNvPr id="4" name="Content Placeholder 2"/>
          <p:cNvSpPr txBox="1">
            <a:spLocks/>
          </p:cNvSpPr>
          <p:nvPr/>
        </p:nvSpPr>
        <p:spPr>
          <a:xfrm>
            <a:off x="857224" y="3143248"/>
            <a:ext cx="5143536" cy="3500462"/>
          </a:xfrm>
          <a:prstGeom prst="rect">
            <a:avLst/>
          </a:prstGeom>
        </p:spPr>
        <p:txBody>
          <a:bodyPr vert="horz">
            <a:normAutofit/>
          </a:bodyPr>
          <a:lstStyle/>
          <a:p>
            <a:pPr marL="411480" lvl="0" indent="-342900">
              <a:spcBef>
                <a:spcPts val="700"/>
              </a:spcBef>
              <a:buClr>
                <a:schemeClr val="tx2"/>
              </a:buClr>
              <a:buSzPct val="95000"/>
              <a:buFont typeface="Wingdings"/>
              <a:buChar char=""/>
            </a:pPr>
            <a:r>
              <a:rPr lang="en-US" dirty="0" smtClean="0"/>
              <a:t>The constant maintenance of your internal environment.  </a:t>
            </a:r>
          </a:p>
          <a:p>
            <a:pPr marL="411480" lvl="0" indent="-342900">
              <a:spcBef>
                <a:spcPts val="700"/>
              </a:spcBef>
              <a:buClr>
                <a:schemeClr val="tx2"/>
              </a:buClr>
              <a:buSzPct val="95000"/>
              <a:buFont typeface="Wingdings"/>
              <a:buChar char=""/>
            </a:pPr>
            <a:r>
              <a:rPr lang="en-US" dirty="0" smtClean="0"/>
              <a:t>Homeostasis  is  the overall  system linked to many other systems that regulates our core temperature.</a:t>
            </a:r>
            <a:br>
              <a:rPr lang="en-US" dirty="0" smtClean="0"/>
            </a:br>
            <a:r>
              <a:rPr lang="en-US" dirty="0" smtClean="0"/>
              <a:t>Homeo =  same</a:t>
            </a:r>
            <a:br>
              <a:rPr lang="en-US" dirty="0" smtClean="0"/>
            </a:br>
            <a:r>
              <a:rPr lang="en-US" dirty="0" smtClean="0"/>
              <a:t>Stasis = position </a:t>
            </a:r>
            <a:br>
              <a:rPr lang="en-US" dirty="0" smtClean="0"/>
            </a:br>
            <a:r>
              <a:rPr kumimoji="0" lang="en-US" sz="2000" b="0" i="0" u="none" strike="noStrike" kern="1200" cap="none" spc="0" normalizeH="0" baseline="0" noProof="0" dirty="0" smtClean="0">
                <a:ln>
                  <a:noFill/>
                </a:ln>
                <a:solidFill>
                  <a:schemeClr val="tx1"/>
                </a:solidFill>
                <a:effectLst/>
                <a:uLnTx/>
                <a:uFillTx/>
                <a:latin typeface="+mn-lt"/>
                <a:ea typeface="+mn-ea"/>
                <a:cs typeface="+mn-cs"/>
              </a:rPr>
              <a:t/>
            </a:r>
            <a:br>
              <a:rPr kumimoji="0" lang="en-US" sz="2000" b="0" i="0" u="none" strike="noStrike" kern="1200" cap="none" spc="0" normalizeH="0" baseline="0" noProof="0" dirty="0" smtClean="0">
                <a:ln>
                  <a:noFill/>
                </a:ln>
                <a:solidFill>
                  <a:schemeClr val="tx1"/>
                </a:solidFill>
                <a:effectLst/>
                <a:uLnTx/>
                <a:uFillTx/>
                <a:latin typeface="+mn-lt"/>
                <a:ea typeface="+mn-ea"/>
                <a:cs typeface="+mn-cs"/>
              </a:rPr>
            </a:br>
            <a:r>
              <a:rPr kumimoji="0" lang="en-US" sz="2000" b="0" i="0" u="none" strike="noStrike" kern="1200" cap="none" spc="0" normalizeH="0" baseline="0" noProof="0" dirty="0" smtClean="0">
                <a:ln>
                  <a:noFill/>
                </a:ln>
                <a:solidFill>
                  <a:schemeClr val="tx1"/>
                </a:solidFill>
                <a:effectLst/>
                <a:uLnTx/>
                <a:uFillTx/>
                <a:latin typeface="+mn-lt"/>
                <a:ea typeface="+mn-ea"/>
                <a:cs typeface="+mn-cs"/>
              </a:rPr>
              <a:t/>
            </a:r>
            <a:br>
              <a:rPr kumimoji="0" lang="en-US" sz="2000" b="0" i="0" u="none" strike="noStrike" kern="1200" cap="none" spc="0" normalizeH="0" baseline="0" noProof="0" dirty="0" smtClean="0">
                <a:ln>
                  <a:noFill/>
                </a:ln>
                <a:solidFill>
                  <a:schemeClr val="tx1"/>
                </a:solidFill>
                <a:effectLst/>
                <a:uLnTx/>
                <a:uFillTx/>
                <a:latin typeface="+mn-lt"/>
                <a:ea typeface="+mn-ea"/>
                <a:cs typeface="+mn-cs"/>
              </a:rPr>
            </a:b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TextBox 4"/>
          <p:cNvSpPr txBox="1"/>
          <p:nvPr/>
        </p:nvSpPr>
        <p:spPr>
          <a:xfrm>
            <a:off x="1285852" y="2857496"/>
            <a:ext cx="3286148" cy="369332"/>
          </a:xfrm>
          <a:prstGeom prst="rect">
            <a:avLst/>
          </a:prstGeom>
          <a:noFill/>
        </p:spPr>
        <p:txBody>
          <a:bodyPr wrap="square" rtlCol="0">
            <a:spAutoFit/>
          </a:bodyPr>
          <a:lstStyle/>
          <a:p>
            <a:r>
              <a:rPr lang="en-US"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Or in simpler terms…</a:t>
            </a:r>
            <a:endParaRPr lang="en-US"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pic>
        <p:nvPicPr>
          <p:cNvPr id="28674" name="Picture 2" descr="http://upload.wikimedia.org/wikipedia/commons/e/ec/Blutkreislauf.png"/>
          <p:cNvPicPr>
            <a:picLocks noChangeAspect="1" noChangeArrowheads="1"/>
          </p:cNvPicPr>
          <p:nvPr/>
        </p:nvPicPr>
        <p:blipFill>
          <a:blip r:embed="rId3"/>
          <a:srcRect/>
          <a:stretch>
            <a:fillRect/>
          </a:stretch>
        </p:blipFill>
        <p:spPr bwMode="auto">
          <a:xfrm>
            <a:off x="5929322" y="928670"/>
            <a:ext cx="2811979" cy="478634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Greatest Balancing Act of all time</a:t>
            </a:r>
            <a:endParaRPr lang="en-US" dirty="0"/>
          </a:p>
        </p:txBody>
      </p:sp>
      <p:sp>
        <p:nvSpPr>
          <p:cNvPr id="3" name="Content Placeholder 2"/>
          <p:cNvSpPr>
            <a:spLocks noGrp="1"/>
          </p:cNvSpPr>
          <p:nvPr>
            <p:ph idx="1"/>
          </p:nvPr>
        </p:nvSpPr>
        <p:spPr>
          <a:xfrm>
            <a:off x="914400" y="1783560"/>
            <a:ext cx="5086360" cy="4572000"/>
          </a:xfrm>
        </p:spPr>
        <p:txBody>
          <a:bodyPr>
            <a:normAutofit/>
          </a:bodyPr>
          <a:lstStyle/>
          <a:p>
            <a:r>
              <a:rPr lang="en-US" sz="2000" dirty="0" smtClean="0"/>
              <a:t>The only consistent thing in our life is change.</a:t>
            </a:r>
          </a:p>
          <a:p>
            <a:r>
              <a:rPr lang="en-US" sz="2000" dirty="0" smtClean="0"/>
              <a:t>Homeostasis is responsible for maintaining our body at its optimum functioning level by responding to these constant changes – so without it we would die.</a:t>
            </a:r>
          </a:p>
          <a:p>
            <a:r>
              <a:rPr lang="en-US" sz="2000" dirty="0" smtClean="0"/>
              <a:t>Every time our body senses that we are “out of balance” with our regular temperature (37˚C) it will try and regain stability – like a pair of scales that is almost always balanced.</a:t>
            </a:r>
          </a:p>
        </p:txBody>
      </p:sp>
      <p:pic>
        <p:nvPicPr>
          <p:cNvPr id="16386" name="Picture 2" descr="http://tribalglobe.com/TG/wp-content/uploads/2009/04/11971-1.jpg"/>
          <p:cNvPicPr>
            <a:picLocks noChangeAspect="1" noChangeArrowheads="1"/>
          </p:cNvPicPr>
          <p:nvPr/>
        </p:nvPicPr>
        <p:blipFill>
          <a:blip r:embed="rId3"/>
          <a:srcRect/>
          <a:stretch>
            <a:fillRect/>
          </a:stretch>
        </p:blipFill>
        <p:spPr bwMode="auto">
          <a:xfrm>
            <a:off x="5929322" y="1643050"/>
            <a:ext cx="3009900" cy="38100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negative feedback system and temperature regulation</a:t>
            </a:r>
            <a:endParaRPr lang="en-US" dirty="0"/>
          </a:p>
        </p:txBody>
      </p:sp>
      <p:sp>
        <p:nvSpPr>
          <p:cNvPr id="3" name="Content Placeholder 2"/>
          <p:cNvSpPr>
            <a:spLocks noGrp="1"/>
          </p:cNvSpPr>
          <p:nvPr>
            <p:ph idx="1"/>
          </p:nvPr>
        </p:nvSpPr>
        <p:spPr>
          <a:xfrm>
            <a:off x="914400" y="1783560"/>
            <a:ext cx="7872442" cy="2931324"/>
          </a:xfrm>
        </p:spPr>
        <p:txBody>
          <a:bodyPr>
            <a:normAutofit fontScale="85000" lnSpcReduction="10000"/>
          </a:bodyPr>
          <a:lstStyle/>
          <a:p>
            <a:r>
              <a:rPr lang="en-US" sz="2400" dirty="0" smtClean="0"/>
              <a:t>A negative feedback system is a mechanism that a homoeotherm (warm blooded animal) uses to protect itself from the ever changing weather conditions of their environment no matter the temperature, for example a humans core body temperature should be at a constant 37 degrees C and these negative feedback mechanisms is what regulates this temperature which is our case is especially critical for our existence as this core temperature can only safely range two degrees without causing either hyperthermia or hypothermia, It is important to maintain a constant temperature so that living organisms can maintain healthy and regular operation.</a:t>
            </a:r>
          </a:p>
          <a:p>
            <a:endParaRPr lang="en-US" sz="2400" dirty="0" smtClean="0"/>
          </a:p>
          <a:p>
            <a:endParaRPr lang="en-US" sz="2400" dirty="0" smtClean="0"/>
          </a:p>
          <a:p>
            <a:endParaRPr lang="en-US" sz="2400" dirty="0" smtClean="0"/>
          </a:p>
          <a:p>
            <a:pPr>
              <a:buNone/>
            </a:pPr>
            <a:endParaRPr lang="en-US" sz="2400" dirty="0" smtClean="0"/>
          </a:p>
        </p:txBody>
      </p:sp>
      <p:pic>
        <p:nvPicPr>
          <p:cNvPr id="4" name="Picture 2" descr="http://www.sciencehelpdesk.com/img/bg3_3/HypothalamusPituitary.gif"/>
          <p:cNvPicPr>
            <a:picLocks noChangeAspect="1" noChangeArrowheads="1"/>
          </p:cNvPicPr>
          <p:nvPr/>
        </p:nvPicPr>
        <p:blipFill>
          <a:blip r:embed="rId3"/>
          <a:srcRect/>
          <a:stretch>
            <a:fillRect/>
          </a:stretch>
        </p:blipFill>
        <p:spPr bwMode="auto">
          <a:xfrm>
            <a:off x="6357950" y="4643446"/>
            <a:ext cx="2222484" cy="1921044"/>
          </a:xfrm>
          <a:prstGeom prst="rect">
            <a:avLst/>
          </a:prstGeom>
          <a:noFill/>
        </p:spPr>
      </p:pic>
      <p:pic>
        <p:nvPicPr>
          <p:cNvPr id="6" name="Content Placeholder 3" descr="Principle of Negative Feedback Control"/>
          <p:cNvPicPr>
            <a:picLocks/>
          </p:cNvPicPr>
          <p:nvPr/>
        </p:nvPicPr>
        <p:blipFill>
          <a:blip r:embed="rId4"/>
          <a:srcRect/>
          <a:stretch>
            <a:fillRect/>
          </a:stretch>
        </p:blipFill>
        <p:spPr bwMode="auto">
          <a:xfrm>
            <a:off x="857224" y="4643446"/>
            <a:ext cx="5105419" cy="1958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662" y="214290"/>
            <a:ext cx="7772400" cy="914400"/>
          </a:xfrm>
        </p:spPr>
        <p:txBody>
          <a:bodyPr/>
          <a:lstStyle/>
          <a:p>
            <a:r>
              <a:rPr lang="en-US" dirty="0" smtClean="0"/>
              <a:t>The negative feedback system and temperature regulation</a:t>
            </a:r>
            <a:endParaRPr lang="en-US" dirty="0"/>
          </a:p>
        </p:txBody>
      </p:sp>
      <p:sp>
        <p:nvSpPr>
          <p:cNvPr id="5" name="Rectangle 4"/>
          <p:cNvSpPr/>
          <p:nvPr/>
        </p:nvSpPr>
        <p:spPr>
          <a:xfrm>
            <a:off x="857224" y="1571612"/>
            <a:ext cx="7858180" cy="1200329"/>
          </a:xfrm>
          <a:prstGeom prst="rect">
            <a:avLst/>
          </a:prstGeom>
        </p:spPr>
        <p:txBody>
          <a:bodyPr wrap="square">
            <a:spAutoFit/>
          </a:bodyPr>
          <a:lstStyle/>
          <a:p>
            <a:r>
              <a:rPr lang="en-US" dirty="0" smtClean="0"/>
              <a:t>Temperature in mammals is detected by </a:t>
            </a:r>
            <a:r>
              <a:rPr lang="en-US" b="1" dirty="0" smtClean="0"/>
              <a:t>thermoreceptors</a:t>
            </a:r>
            <a:r>
              <a:rPr lang="en-US" dirty="0" smtClean="0"/>
              <a:t> in the skin and </a:t>
            </a:r>
            <a:r>
              <a:rPr lang="en-US" b="1" dirty="0" smtClean="0"/>
              <a:t>hypothalymus</a:t>
            </a:r>
            <a:r>
              <a:rPr lang="en-US" dirty="0" smtClean="0"/>
              <a:t> which is in the brain. Changes in temperature bring about nerve impulses from the brain to the muscles and glands which will bring about changes depending on whether it is hot or cold.</a:t>
            </a:r>
            <a:endParaRPr lang="en-US" dirty="0"/>
          </a:p>
        </p:txBody>
      </p:sp>
      <p:sp>
        <p:nvSpPr>
          <p:cNvPr id="2056" name="Rectangle 8"/>
          <p:cNvSpPr>
            <a:spLocks noChangeArrowheads="1"/>
          </p:cNvSpPr>
          <p:nvPr/>
        </p:nvSpPr>
        <p:spPr bwMode="auto">
          <a:xfrm>
            <a:off x="857224" y="2786058"/>
            <a:ext cx="7964776"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lumMod val="95000"/>
                  </a:schemeClr>
                </a:solidFill>
                <a:effectLst/>
                <a:ea typeface="Times New Roman" pitchFamily="18" charset="0"/>
                <a:cs typeface="Times New Roman" pitchFamily="18" charset="0"/>
              </a:rPr>
              <a:t>Control center</a:t>
            </a:r>
            <a:r>
              <a:rPr kumimoji="0" lang="en-US" sz="1600" b="0" i="0" u="none" strike="noStrike" cap="none" normalizeH="0" baseline="0" dirty="0" smtClean="0">
                <a:ln>
                  <a:noFill/>
                </a:ln>
                <a:solidFill>
                  <a:schemeClr val="tx1">
                    <a:lumMod val="95000"/>
                  </a:schemeClr>
                </a:solidFill>
                <a:effectLst/>
                <a:ea typeface="Times New Roman" pitchFamily="18" charset="0"/>
                <a:cs typeface="Times New Roman" pitchFamily="18" charset="0"/>
              </a:rPr>
              <a:t> </a:t>
            </a:r>
            <a:endParaRPr kumimoji="0" lang="en-US" sz="1600" b="0" i="0" u="none" strike="noStrike" cap="none" normalizeH="0" baseline="0" dirty="0" smtClean="0">
              <a:ln>
                <a:noFill/>
              </a:ln>
              <a:solidFill>
                <a:schemeClr val="tx1">
                  <a:lumMod val="95000"/>
                </a:schemeClr>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lumMod val="95000"/>
                  </a:schemeClr>
                </a:solidFill>
                <a:effectLst/>
                <a:ea typeface="Times New Roman" pitchFamily="18" charset="0"/>
                <a:cs typeface="Times New Roman" pitchFamily="18" charset="0"/>
              </a:rPr>
              <a:t>— where</a:t>
            </a:r>
            <a:r>
              <a:rPr kumimoji="0" lang="en-US" sz="1600" b="0" i="0" u="none" strike="noStrike" cap="none" normalizeH="0" dirty="0" smtClean="0">
                <a:ln>
                  <a:noFill/>
                </a:ln>
                <a:solidFill>
                  <a:schemeClr val="tx1">
                    <a:lumMod val="95000"/>
                  </a:schemeClr>
                </a:solidFill>
                <a:effectLst/>
                <a:ea typeface="Times New Roman" pitchFamily="18" charset="0"/>
                <a:cs typeface="Times New Roman" pitchFamily="18" charset="0"/>
              </a:rPr>
              <a:t> the </a:t>
            </a:r>
            <a:r>
              <a:rPr kumimoji="0" lang="en-US" sz="1600" b="0" i="0" u="none" strike="noStrike" cap="none" normalizeH="0" baseline="0" dirty="0" smtClean="0">
                <a:ln>
                  <a:noFill/>
                </a:ln>
                <a:solidFill>
                  <a:schemeClr val="tx1">
                    <a:lumMod val="95000"/>
                  </a:schemeClr>
                </a:solidFill>
                <a:effectLst/>
                <a:ea typeface="Times New Roman" pitchFamily="18" charset="0"/>
                <a:cs typeface="Times New Roman" pitchFamily="18" charset="0"/>
              </a:rPr>
              <a:t>messages  are received from  the receptors about change in the body's temperature</a:t>
            </a:r>
            <a:r>
              <a:rPr kumimoji="0" lang="en-US" sz="1600" b="0" i="0" u="none" strike="noStrike" cap="none" normalizeH="0" dirty="0" smtClean="0">
                <a:ln>
                  <a:noFill/>
                </a:ln>
                <a:solidFill>
                  <a:schemeClr val="tx1">
                    <a:lumMod val="95000"/>
                  </a:schemeClr>
                </a:solidFill>
                <a:effectLst/>
                <a:ea typeface="Times New Roman" pitchFamily="18" charset="0"/>
                <a:cs typeface="Times New Roman" pitchFamily="18" charset="0"/>
              </a:rPr>
              <a:t> </a:t>
            </a:r>
            <a:r>
              <a:rPr lang="en-US" sz="1600" dirty="0" smtClean="0">
                <a:solidFill>
                  <a:schemeClr val="tx1">
                    <a:lumMod val="95000"/>
                  </a:schemeClr>
                </a:solidFill>
                <a:ea typeface="Times New Roman" pitchFamily="18" charset="0"/>
                <a:cs typeface="Times New Roman" pitchFamily="18" charset="0"/>
              </a:rPr>
              <a:t>then sending </a:t>
            </a:r>
            <a:r>
              <a:rPr kumimoji="0" lang="en-US" sz="1600" b="0" i="0" u="none" strike="noStrike" cap="none" normalizeH="0" baseline="0" dirty="0" smtClean="0">
                <a:ln>
                  <a:noFill/>
                </a:ln>
                <a:solidFill>
                  <a:schemeClr val="tx1">
                    <a:lumMod val="95000"/>
                  </a:schemeClr>
                </a:solidFill>
                <a:effectLst/>
                <a:ea typeface="Times New Roman" pitchFamily="18" charset="0"/>
                <a:cs typeface="Times New Roman" pitchFamily="18" charset="0"/>
              </a:rPr>
              <a:t>messages to effectors to change their function to correct the </a:t>
            </a:r>
            <a:r>
              <a:rPr kumimoji="0" lang="en-US" sz="1600" b="0" i="0" u="none" strike="noStrike" cap="none" normalizeH="0" dirty="0" smtClean="0">
                <a:ln>
                  <a:noFill/>
                </a:ln>
                <a:solidFill>
                  <a:schemeClr val="tx1">
                    <a:lumMod val="95000"/>
                  </a:schemeClr>
                </a:solidFill>
                <a:effectLst/>
                <a:ea typeface="Times New Roman" pitchFamily="18" charset="0"/>
                <a:cs typeface="Times New Roman" pitchFamily="18" charset="0"/>
              </a:rPr>
              <a:t>recognized change</a:t>
            </a:r>
            <a:endParaRPr kumimoji="0" lang="en-US" sz="1600" b="0" i="0" u="none" strike="noStrike" cap="none" normalizeH="0" baseline="0" dirty="0" smtClean="0">
              <a:ln>
                <a:noFill/>
              </a:ln>
              <a:solidFill>
                <a:schemeClr val="tx1">
                  <a:lumMod val="95000"/>
                </a:schemeClr>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lumMod val="95000"/>
                  </a:schemeClr>
                </a:solidFill>
                <a:effectLst/>
                <a:ea typeface="Times New Roman" pitchFamily="18" charset="0"/>
                <a:cs typeface="Times New Roman" pitchFamily="18" charset="0"/>
              </a:rPr>
              <a:t>Effector</a:t>
            </a:r>
            <a:r>
              <a:rPr kumimoji="0" lang="en-US" sz="1600" b="0" i="0" u="none" strike="noStrike" cap="none" normalizeH="0" baseline="0" dirty="0" smtClean="0">
                <a:ln>
                  <a:noFill/>
                </a:ln>
                <a:solidFill>
                  <a:schemeClr val="tx1">
                    <a:lumMod val="95000"/>
                  </a:schemeClr>
                </a:solidFill>
                <a:effectLst/>
                <a:ea typeface="Times New Roman" pitchFamily="18" charset="0"/>
                <a:cs typeface="Times New Roman" pitchFamily="18" charset="0"/>
              </a:rPr>
              <a:t> </a:t>
            </a:r>
            <a:endParaRPr kumimoji="0" lang="en-US" sz="1600" b="0" i="0" u="none" strike="noStrike" cap="none" normalizeH="0" baseline="0" dirty="0" smtClean="0">
              <a:ln>
                <a:noFill/>
              </a:ln>
              <a:solidFill>
                <a:schemeClr val="tx1">
                  <a:lumMod val="95000"/>
                </a:schemeClr>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lumMod val="95000"/>
                  </a:schemeClr>
                </a:solidFill>
                <a:effectLst/>
                <a:ea typeface="Times New Roman" pitchFamily="18" charset="0"/>
                <a:cs typeface="Times New Roman" pitchFamily="18" charset="0"/>
              </a:rPr>
              <a:t>— </a:t>
            </a:r>
            <a:r>
              <a:rPr lang="en-US" sz="1600" dirty="0" smtClean="0">
                <a:solidFill>
                  <a:schemeClr val="tx1">
                    <a:lumMod val="95000"/>
                  </a:schemeClr>
                </a:solidFill>
                <a:ea typeface="Times New Roman" pitchFamily="18" charset="0"/>
                <a:cs typeface="Times New Roman" pitchFamily="18" charset="0"/>
              </a:rPr>
              <a:t>the</a:t>
            </a:r>
            <a:r>
              <a:rPr kumimoji="0" lang="en-US" sz="1600" b="0" i="0" u="none" strike="noStrike" cap="none" normalizeH="0" baseline="0" dirty="0" smtClean="0">
                <a:ln>
                  <a:noFill/>
                </a:ln>
                <a:solidFill>
                  <a:schemeClr val="tx1">
                    <a:lumMod val="95000"/>
                  </a:schemeClr>
                </a:solidFill>
                <a:effectLst/>
                <a:ea typeface="Times New Roman" pitchFamily="18" charset="0"/>
                <a:cs typeface="Times New Roman" pitchFamily="18" charset="0"/>
              </a:rPr>
              <a:t> muscle or organ that receives messages from the control center to change its function in order to correct </a:t>
            </a:r>
            <a:r>
              <a:rPr lang="en-US" sz="1600" dirty="0" smtClean="0">
                <a:solidFill>
                  <a:schemeClr val="tx1">
                    <a:lumMod val="95000"/>
                  </a:schemeClr>
                </a:solidFill>
                <a:ea typeface="Times New Roman" pitchFamily="18" charset="0"/>
                <a:cs typeface="Times New Roman" pitchFamily="18" charset="0"/>
              </a:rPr>
              <a:t>the change of</a:t>
            </a:r>
            <a:r>
              <a:rPr kumimoji="0" lang="en-US" sz="1600" b="0" i="0" u="none" strike="noStrike" cap="none" normalizeH="0" baseline="0" dirty="0" smtClean="0">
                <a:ln>
                  <a:noFill/>
                </a:ln>
                <a:solidFill>
                  <a:schemeClr val="tx1">
                    <a:lumMod val="95000"/>
                  </a:schemeClr>
                </a:solidFill>
                <a:effectLst/>
                <a:ea typeface="Times New Roman" pitchFamily="18" charset="0"/>
                <a:cs typeface="Times New Roman" pitchFamily="18" charset="0"/>
              </a:rPr>
              <a:t> the body's internal conditions.</a:t>
            </a:r>
            <a:endParaRPr kumimoji="0" lang="en-US" sz="1600" b="0" i="0" u="none" strike="noStrike" cap="none" normalizeH="0" baseline="0" dirty="0" smtClean="0">
              <a:ln>
                <a:noFill/>
              </a:ln>
              <a:solidFill>
                <a:schemeClr val="tx1">
                  <a:lumMod val="95000"/>
                </a:schemeClr>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lumMod val="95000"/>
                  </a:schemeClr>
                </a:solidFill>
                <a:effectLst/>
                <a:ea typeface="Times New Roman" pitchFamily="18" charset="0"/>
                <a:cs typeface="Times New Roman" pitchFamily="18" charset="0"/>
              </a:rPr>
              <a:t>Hormone</a:t>
            </a:r>
            <a:r>
              <a:rPr kumimoji="0" lang="en-US" sz="1600" b="0" i="0" u="none" strike="noStrike" cap="none" normalizeH="0" baseline="0" dirty="0" smtClean="0">
                <a:ln>
                  <a:noFill/>
                </a:ln>
                <a:solidFill>
                  <a:schemeClr val="tx1">
                    <a:lumMod val="95000"/>
                  </a:schemeClr>
                </a:solidFill>
                <a:effectLst/>
                <a:ea typeface="Times New Roman" pitchFamily="18" charset="0"/>
                <a:cs typeface="Times New Roman" pitchFamily="18" charset="0"/>
              </a:rPr>
              <a:t> </a:t>
            </a:r>
            <a:endParaRPr kumimoji="0" lang="en-US" sz="1600" b="0" i="0" u="none" strike="noStrike" cap="none" normalizeH="0" baseline="0" dirty="0" smtClean="0">
              <a:ln>
                <a:noFill/>
              </a:ln>
              <a:solidFill>
                <a:schemeClr val="tx1">
                  <a:lumMod val="95000"/>
                </a:schemeClr>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lumMod val="95000"/>
                  </a:schemeClr>
                </a:solidFill>
                <a:effectLst/>
                <a:ea typeface="Times New Roman" pitchFamily="18" charset="0"/>
                <a:cs typeface="Times New Roman" pitchFamily="18" charset="0"/>
              </a:rPr>
              <a:t>— chemical</a:t>
            </a:r>
            <a:r>
              <a:rPr kumimoji="0" lang="en-US" sz="1600" b="0" i="0" u="none" strike="noStrike" cap="none" normalizeH="0" dirty="0" smtClean="0">
                <a:ln>
                  <a:noFill/>
                </a:ln>
                <a:solidFill>
                  <a:schemeClr val="tx1">
                    <a:lumMod val="95000"/>
                  </a:schemeClr>
                </a:solidFill>
                <a:effectLst/>
                <a:ea typeface="Times New Roman" pitchFamily="18" charset="0"/>
                <a:cs typeface="Times New Roman" pitchFamily="18" charset="0"/>
              </a:rPr>
              <a:t> the body produces to alter function or messages being sent</a:t>
            </a:r>
            <a:endParaRPr kumimoji="0" lang="en-US" sz="1600" b="0" i="0" u="none" strike="noStrike" cap="none" normalizeH="0" baseline="0" dirty="0" smtClean="0">
              <a:ln>
                <a:noFill/>
              </a:ln>
              <a:solidFill>
                <a:schemeClr val="tx1">
                  <a:lumMod val="95000"/>
                </a:schemeClr>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lumMod val="95000"/>
                  </a:schemeClr>
                </a:solidFill>
                <a:effectLst/>
                <a:ea typeface="Times New Roman" pitchFamily="18" charset="0"/>
                <a:cs typeface="Times New Roman" pitchFamily="18" charset="0"/>
              </a:rPr>
              <a:t>Receptor</a:t>
            </a:r>
            <a:r>
              <a:rPr kumimoji="0" lang="en-US" sz="1600" b="0" i="0" u="none" strike="noStrike" cap="none" normalizeH="0" baseline="0" dirty="0" smtClean="0">
                <a:ln>
                  <a:noFill/>
                </a:ln>
                <a:solidFill>
                  <a:schemeClr val="tx1">
                    <a:lumMod val="95000"/>
                  </a:schemeClr>
                </a:solidFill>
                <a:effectLst/>
                <a:ea typeface="Times New Roman" pitchFamily="18" charset="0"/>
                <a:cs typeface="Times New Roman" pitchFamily="18" charset="0"/>
              </a:rPr>
              <a:t> </a:t>
            </a:r>
            <a:endParaRPr kumimoji="0" lang="en-US" sz="1600" b="0" i="0" u="none" strike="noStrike" cap="none" normalizeH="0" baseline="0" dirty="0" smtClean="0">
              <a:ln>
                <a:noFill/>
              </a:ln>
              <a:solidFill>
                <a:schemeClr val="tx1">
                  <a:lumMod val="95000"/>
                </a:schemeClr>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lumMod val="95000"/>
                  </a:schemeClr>
                </a:solidFill>
                <a:effectLst/>
                <a:ea typeface="Times New Roman" pitchFamily="18" charset="0"/>
                <a:cs typeface="Times New Roman" pitchFamily="18" charset="0"/>
              </a:rPr>
              <a:t>— A structure that monitors the body's internal functions and conditions; detects changes in the body's internal environment,</a:t>
            </a:r>
            <a:r>
              <a:rPr kumimoji="0" lang="en-US" sz="1600" b="0" i="0" u="none" strike="noStrike" cap="none" normalizeH="0" dirty="0" smtClean="0">
                <a:ln>
                  <a:noFill/>
                </a:ln>
                <a:solidFill>
                  <a:schemeClr val="tx1">
                    <a:lumMod val="95000"/>
                  </a:schemeClr>
                </a:solidFill>
                <a:effectLst/>
                <a:ea typeface="Times New Roman" pitchFamily="18" charset="0"/>
                <a:cs typeface="Times New Roman" pitchFamily="18" charset="0"/>
              </a:rPr>
              <a:t> in this case is temperature.</a:t>
            </a:r>
            <a:endParaRPr kumimoji="0" lang="en-US" sz="1600" b="0" i="0" u="none" strike="noStrike" cap="none" normalizeH="0" baseline="0" dirty="0" smtClean="0">
              <a:ln>
                <a:noFill/>
              </a:ln>
              <a:solidFill>
                <a:schemeClr val="tx1">
                  <a:lumMod val="95000"/>
                </a:schemeClr>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lumMod val="95000"/>
                  </a:schemeClr>
                </a:solidFill>
                <a:effectLst/>
                <a:ea typeface="Times New Roman" pitchFamily="18" charset="0"/>
                <a:cs typeface="Times New Roman" pitchFamily="18" charset="0"/>
              </a:rPr>
              <a:t>Set point</a:t>
            </a:r>
            <a:r>
              <a:rPr kumimoji="0" lang="en-US" sz="1600" b="0" i="0" u="none" strike="noStrike" cap="none" normalizeH="0" baseline="0" dirty="0" smtClean="0">
                <a:ln>
                  <a:noFill/>
                </a:ln>
                <a:solidFill>
                  <a:schemeClr val="tx1">
                    <a:lumMod val="95000"/>
                  </a:schemeClr>
                </a:solidFill>
                <a:effectLst/>
                <a:ea typeface="Times New Roman" pitchFamily="18" charset="0"/>
                <a:cs typeface="Times New Roman" pitchFamily="18" charset="0"/>
              </a:rPr>
              <a:t> </a:t>
            </a:r>
            <a:endParaRPr kumimoji="0" lang="en-US" sz="1600" b="0" i="0" u="none" strike="noStrike" cap="none" normalizeH="0" baseline="0" dirty="0" smtClean="0">
              <a:ln>
                <a:noFill/>
              </a:ln>
              <a:solidFill>
                <a:schemeClr val="tx1">
                  <a:lumMod val="95000"/>
                </a:schemeClr>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lumMod val="95000"/>
                  </a:schemeClr>
                </a:solidFill>
                <a:effectLst/>
                <a:ea typeface="Times New Roman" pitchFamily="18" charset="0"/>
                <a:cs typeface="Times New Roman" pitchFamily="18" charset="0"/>
              </a:rPr>
              <a:t>— The range of normal functional values of an organ or structure</a:t>
            </a:r>
            <a:r>
              <a:rPr kumimoji="0" lang="en-US" sz="1600" b="0" i="0" u="none" strike="noStrike" cap="none" normalizeH="0" dirty="0" smtClean="0">
                <a:ln>
                  <a:noFill/>
                </a:ln>
                <a:solidFill>
                  <a:schemeClr val="tx1">
                    <a:lumMod val="95000"/>
                  </a:schemeClr>
                </a:solidFill>
                <a:effectLst/>
                <a:ea typeface="Times New Roman" pitchFamily="18" charset="0"/>
                <a:cs typeface="Times New Roman" pitchFamily="18" charset="0"/>
              </a:rPr>
              <a:t> which for a human body would be set at 37 degrees. </a:t>
            </a:r>
            <a:endParaRPr kumimoji="0" lang="en-US" sz="1600" b="0" i="0" u="none" strike="noStrike" cap="none" normalizeH="0" baseline="0" dirty="0" smtClean="0">
              <a:ln>
                <a:noFill/>
              </a:ln>
              <a:solidFill>
                <a:schemeClr val="tx1">
                  <a:lumMod val="95000"/>
                </a:schemeClr>
              </a:solidFill>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5786" y="142852"/>
            <a:ext cx="4943484" cy="914400"/>
          </a:xfrm>
        </p:spPr>
        <p:txBody>
          <a:bodyPr/>
          <a:lstStyle/>
          <a:p>
            <a:r>
              <a:rPr lang="en-US" dirty="0" smtClean="0"/>
              <a:t>Why do we shiver?</a:t>
            </a:r>
            <a:endParaRPr lang="en-US" dirty="0"/>
          </a:p>
        </p:txBody>
      </p:sp>
      <p:sp>
        <p:nvSpPr>
          <p:cNvPr id="3" name="Content Placeholder 2"/>
          <p:cNvSpPr>
            <a:spLocks noGrp="1"/>
          </p:cNvSpPr>
          <p:nvPr>
            <p:ph idx="1"/>
          </p:nvPr>
        </p:nvSpPr>
        <p:spPr>
          <a:xfrm>
            <a:off x="357158" y="571480"/>
            <a:ext cx="8143900" cy="3571900"/>
          </a:xfrm>
        </p:spPr>
        <p:txBody>
          <a:bodyPr>
            <a:normAutofit/>
          </a:bodyPr>
          <a:lstStyle/>
          <a:p>
            <a:pPr>
              <a:buNone/>
            </a:pPr>
            <a:r>
              <a:rPr lang="en-US" sz="3800" dirty="0" smtClean="0"/>
              <a:t>	</a:t>
            </a:r>
            <a:r>
              <a:rPr lang="en-US" sz="2200" dirty="0" smtClean="0"/>
              <a:t>We shiver in a response to low temperature, muscles contract &amp; relax repeatedly, thus generating heat by friction &amp; from metabolic reactions. When our core body temperature falls, the shivering reflex is triggered. Shivering is triggered in an attempt to avoid hypothermia, when our body temperature is lowered to dangerous levels, our muscles are encouraged to contract &amp; expand quickly, thus resulting in a shiver. This causes more heat in the skeletal muscles to be produced to provide additional warmth to vital organs.</a:t>
            </a:r>
          </a:p>
          <a:p>
            <a:endParaRPr lang="en-US" sz="2400" dirty="0" smtClean="0"/>
          </a:p>
          <a:p>
            <a:endParaRPr lang="en-US" sz="2200" dirty="0" smtClean="0"/>
          </a:p>
          <a:p>
            <a:endParaRPr lang="en-US" dirty="0" smtClean="0"/>
          </a:p>
          <a:p>
            <a:endParaRPr lang="en-US" dirty="0"/>
          </a:p>
        </p:txBody>
      </p:sp>
      <p:pic>
        <p:nvPicPr>
          <p:cNvPr id="1026" name="Picture 2"/>
          <p:cNvPicPr>
            <a:picLocks noChangeAspect="1" noChangeArrowheads="1"/>
          </p:cNvPicPr>
          <p:nvPr/>
        </p:nvPicPr>
        <p:blipFill>
          <a:blip r:embed="rId3"/>
          <a:srcRect/>
          <a:stretch>
            <a:fillRect/>
          </a:stretch>
        </p:blipFill>
        <p:spPr bwMode="auto">
          <a:xfrm>
            <a:off x="1500166" y="4000504"/>
            <a:ext cx="6843631" cy="27146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57224" y="1071546"/>
            <a:ext cx="6215106" cy="3046988"/>
          </a:xfrm>
          <a:prstGeom prst="rect">
            <a:avLst/>
          </a:prstGeom>
        </p:spPr>
        <p:txBody>
          <a:bodyPr wrap="square">
            <a:spAutoFit/>
          </a:bodyPr>
          <a:lstStyle/>
          <a:p>
            <a:r>
              <a:rPr lang="en-US" sz="2400" dirty="0" smtClean="0"/>
              <a:t>Whales  do not shiver. </a:t>
            </a:r>
          </a:p>
          <a:p>
            <a:r>
              <a:rPr lang="en-US" sz="2400" dirty="0" smtClean="0"/>
              <a:t>They have an effective thermo regulatory system, which keeps  their body temperature still; whether they are in warm, tropic waters or icy Arctic waters. Whales have a thick layer of blubber, (that can be up to 20 inches thick), this protects the whales from extreme temperatures.</a:t>
            </a:r>
          </a:p>
        </p:txBody>
      </p:sp>
      <p:sp>
        <p:nvSpPr>
          <p:cNvPr id="6" name="Title 1"/>
          <p:cNvSpPr>
            <a:spLocks noGrp="1"/>
          </p:cNvSpPr>
          <p:nvPr>
            <p:ph type="title"/>
          </p:nvPr>
        </p:nvSpPr>
        <p:spPr>
          <a:xfrm>
            <a:off x="785786" y="214290"/>
            <a:ext cx="4943484" cy="914400"/>
          </a:xfrm>
        </p:spPr>
        <p:txBody>
          <a:bodyPr/>
          <a:lstStyle/>
          <a:p>
            <a:r>
              <a:rPr lang="en-US" dirty="0" smtClean="0"/>
              <a:t>Interesting fact:</a:t>
            </a:r>
            <a:endParaRPr lang="en-US" dirty="0"/>
          </a:p>
        </p:txBody>
      </p:sp>
      <p:pic>
        <p:nvPicPr>
          <p:cNvPr id="23561" name="Picture 9"/>
          <p:cNvPicPr>
            <a:picLocks noChangeAspect="1" noChangeArrowheads="1"/>
          </p:cNvPicPr>
          <p:nvPr/>
        </p:nvPicPr>
        <p:blipFill>
          <a:blip r:embed="rId3"/>
          <a:srcRect/>
          <a:stretch>
            <a:fillRect/>
          </a:stretch>
        </p:blipFill>
        <p:spPr bwMode="auto">
          <a:xfrm>
            <a:off x="357158" y="4913617"/>
            <a:ext cx="8786842" cy="1944384"/>
          </a:xfrm>
          <a:prstGeom prst="rect">
            <a:avLst/>
          </a:prstGeom>
          <a:noFill/>
          <a:ln w="9525">
            <a:noFill/>
            <a:miter lim="800000"/>
            <a:headEnd/>
            <a:tailEnd/>
          </a:ln>
        </p:spPr>
      </p:pic>
      <p:pic>
        <p:nvPicPr>
          <p:cNvPr id="23563" name="Picture 11" descr="http://tbn2.google.com/images?q=tbn:rJB-JVv_BVuNEM:http://www.bigmoviezone.com/filmsearch/movies/movie_photos/images/DolphinsWhales08_400px.jpg">
            <a:hlinkClick r:id="rId4"/>
          </p:cNvPr>
          <p:cNvPicPr>
            <a:picLocks noChangeAspect="1" noChangeArrowheads="1"/>
          </p:cNvPicPr>
          <p:nvPr/>
        </p:nvPicPr>
        <p:blipFill>
          <a:blip r:embed="rId5"/>
          <a:srcRect/>
          <a:stretch>
            <a:fillRect/>
          </a:stretch>
        </p:blipFill>
        <p:spPr bwMode="auto">
          <a:xfrm>
            <a:off x="7286644" y="428604"/>
            <a:ext cx="1357316" cy="203597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co110w.col110.mail.live.com/att/GetAttachment.aspx?tnail=0&amp;messageId=084ddaf9-6f6d-4b7e-9e0d-dc3b9573fcb1&amp;Aux=0|0|8CBDF82745C3870|"/>
          <p:cNvPicPr>
            <a:picLocks noChangeAspect="1" noChangeArrowheads="1"/>
          </p:cNvPicPr>
          <p:nvPr/>
        </p:nvPicPr>
        <p:blipFill>
          <a:blip r:embed="rId3"/>
          <a:srcRect l="4221" t="5121" r="5036"/>
          <a:stretch>
            <a:fillRect/>
          </a:stretch>
        </p:blipFill>
        <p:spPr bwMode="auto">
          <a:xfrm>
            <a:off x="5572132" y="1643050"/>
            <a:ext cx="3357554" cy="3279445"/>
          </a:xfrm>
          <a:prstGeom prst="rect">
            <a:avLst/>
          </a:prstGeom>
          <a:noFill/>
        </p:spPr>
      </p:pic>
      <p:sp>
        <p:nvSpPr>
          <p:cNvPr id="2" name="Title 1"/>
          <p:cNvSpPr>
            <a:spLocks noGrp="1"/>
          </p:cNvSpPr>
          <p:nvPr>
            <p:ph type="title"/>
          </p:nvPr>
        </p:nvSpPr>
        <p:spPr>
          <a:xfrm>
            <a:off x="785786" y="214290"/>
            <a:ext cx="7772400" cy="914400"/>
          </a:xfrm>
        </p:spPr>
        <p:txBody>
          <a:bodyPr/>
          <a:lstStyle/>
          <a:p>
            <a:r>
              <a:rPr lang="en-US" dirty="0" smtClean="0"/>
              <a:t>Piloerection- not just a funny name</a:t>
            </a:r>
            <a:endParaRPr lang="en-US" dirty="0"/>
          </a:p>
        </p:txBody>
      </p:sp>
      <p:sp>
        <p:nvSpPr>
          <p:cNvPr id="3" name="Content Placeholder 2"/>
          <p:cNvSpPr>
            <a:spLocks noGrp="1"/>
          </p:cNvSpPr>
          <p:nvPr>
            <p:ph idx="1"/>
          </p:nvPr>
        </p:nvSpPr>
        <p:spPr>
          <a:xfrm>
            <a:off x="142844" y="1857364"/>
            <a:ext cx="8215370" cy="4572000"/>
          </a:xfrm>
        </p:spPr>
        <p:txBody>
          <a:bodyPr>
            <a:normAutofit/>
          </a:bodyPr>
          <a:lstStyle/>
          <a:p>
            <a:pPr>
              <a:buNone/>
            </a:pPr>
            <a:r>
              <a:rPr lang="en-US" sz="2400" dirty="0" smtClean="0"/>
              <a:t>	Erection of the hair of the skin. </a:t>
            </a:r>
          </a:p>
          <a:p>
            <a:pPr>
              <a:buNone/>
            </a:pPr>
            <a:r>
              <a:rPr lang="en-US" sz="2400" dirty="0" smtClean="0"/>
              <a:t>	E.g. Piloerection of the hair on the arm </a:t>
            </a:r>
          </a:p>
          <a:p>
            <a:pPr>
              <a:buNone/>
            </a:pPr>
            <a:r>
              <a:rPr lang="en-US" sz="2400" dirty="0" smtClean="0"/>
              <a:t>	causes it to  "stand on end."</a:t>
            </a:r>
          </a:p>
          <a:p>
            <a:pPr>
              <a:buNone/>
            </a:pPr>
            <a:r>
              <a:rPr lang="en-US" sz="2400" dirty="0" smtClean="0"/>
              <a:t>	It is begun when a stimulus (drop in </a:t>
            </a:r>
          </a:p>
          <a:p>
            <a:pPr>
              <a:buNone/>
            </a:pPr>
            <a:r>
              <a:rPr lang="en-US" sz="2400" dirty="0" smtClean="0"/>
              <a:t>	temperature/a fright) causes a release </a:t>
            </a:r>
          </a:p>
          <a:p>
            <a:pPr>
              <a:buNone/>
            </a:pPr>
            <a:r>
              <a:rPr lang="en-US" sz="2400" dirty="0" smtClean="0"/>
              <a:t>	from  the (involuntary) nervous system </a:t>
            </a:r>
          </a:p>
          <a:p>
            <a:pPr>
              <a:buNone/>
            </a:pPr>
            <a:r>
              <a:rPr lang="en-US" sz="2400" dirty="0" smtClean="0"/>
              <a:t>	which triggers tightening of muscles. </a:t>
            </a:r>
          </a:p>
          <a:p>
            <a:pPr>
              <a:buNone/>
            </a:pPr>
            <a:r>
              <a:rPr lang="en-US" sz="2400" dirty="0" smtClean="0"/>
              <a:t>	The contractions which are triggered, raise the hair follicles &amp; trap an insulating layer of still, warm air next to the skin.</a:t>
            </a:r>
          </a:p>
          <a:p>
            <a:pPr>
              <a:buNone/>
            </a:pPr>
            <a:endParaRPr lang="en-US" sz="2400" dirty="0" smtClean="0"/>
          </a:p>
          <a:p>
            <a:pPr>
              <a:buNone/>
            </a:pP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Sweating – a horrible stench or vital mechanism?</a:t>
            </a:r>
            <a:endParaRPr lang="en-US" dirty="0"/>
          </a:p>
        </p:txBody>
      </p:sp>
      <p:pic>
        <p:nvPicPr>
          <p:cNvPr id="4" name="Content Placeholder 3"/>
          <p:cNvPicPr>
            <a:picLocks noGrp="1"/>
          </p:cNvPicPr>
          <p:nvPr>
            <p:ph idx="1"/>
          </p:nvPr>
        </p:nvPicPr>
        <p:blipFill>
          <a:blip r:embed="rId3"/>
          <a:srcRect/>
          <a:stretch>
            <a:fillRect/>
          </a:stretch>
        </p:blipFill>
        <p:spPr bwMode="auto">
          <a:xfrm>
            <a:off x="642910" y="1928802"/>
            <a:ext cx="5214974" cy="4286280"/>
          </a:xfrm>
          <a:prstGeom prst="rect">
            <a:avLst/>
          </a:prstGeom>
          <a:noFill/>
          <a:ln w="9525">
            <a:noFill/>
            <a:miter lim="800000"/>
            <a:headEnd/>
            <a:tailEnd/>
          </a:ln>
        </p:spPr>
      </p:pic>
      <p:sp>
        <p:nvSpPr>
          <p:cNvPr id="6" name="TextBox 5"/>
          <p:cNvSpPr txBox="1"/>
          <p:nvPr/>
        </p:nvSpPr>
        <p:spPr>
          <a:xfrm>
            <a:off x="6000760" y="1714488"/>
            <a:ext cx="2857520" cy="4801314"/>
          </a:xfrm>
          <a:prstGeom prst="rect">
            <a:avLst/>
          </a:prstGeom>
          <a:noFill/>
        </p:spPr>
        <p:txBody>
          <a:bodyPr wrap="square" rtlCol="0">
            <a:spAutoFit/>
          </a:bodyPr>
          <a:lstStyle/>
          <a:p>
            <a:r>
              <a:rPr lang="en-US" dirty="0" smtClean="0"/>
              <a:t>Sweating is a negative feedback response when our core temperature rises over 37˚C</a:t>
            </a:r>
          </a:p>
          <a:p>
            <a:endParaRPr lang="en-US" dirty="0" smtClean="0"/>
          </a:p>
          <a:p>
            <a:pPr>
              <a:buFont typeface="Arial" pitchFamily="34" charset="0"/>
              <a:buChar char="•"/>
            </a:pPr>
            <a:r>
              <a:rPr lang="en-US" dirty="0" smtClean="0"/>
              <a:t> The hypothalamus senses that the body is too hot via neuron impulse.</a:t>
            </a:r>
          </a:p>
          <a:p>
            <a:pPr>
              <a:buFont typeface="Arial" pitchFamily="34" charset="0"/>
              <a:buChar char="•"/>
            </a:pPr>
            <a:endParaRPr lang="en-US" dirty="0" smtClean="0"/>
          </a:p>
          <a:p>
            <a:pPr>
              <a:buFont typeface="Arial" pitchFamily="34" charset="0"/>
              <a:buChar char="•"/>
            </a:pPr>
            <a:r>
              <a:rPr lang="en-US" dirty="0" smtClean="0"/>
              <a:t> Sweat glands underneath your skin activate releasing sweat </a:t>
            </a:r>
          </a:p>
          <a:p>
            <a:pPr>
              <a:buFont typeface="Arial" pitchFamily="34" charset="0"/>
              <a:buChar char="•"/>
            </a:pPr>
            <a:endParaRPr lang="en-US" dirty="0" smtClean="0"/>
          </a:p>
          <a:p>
            <a:pPr>
              <a:buFont typeface="Arial" pitchFamily="34" charset="0"/>
              <a:buChar char="•"/>
            </a:pPr>
            <a:r>
              <a:rPr lang="en-US" dirty="0" smtClean="0"/>
              <a:t>Sweat evaporates off </a:t>
            </a:r>
          </a:p>
          <a:p>
            <a:pPr>
              <a:buFont typeface="Arial" pitchFamily="34" charset="0"/>
              <a:buChar char="•"/>
            </a:pPr>
            <a:endParaRPr lang="en-US" dirty="0" smtClean="0"/>
          </a:p>
          <a:p>
            <a:pPr>
              <a:buFont typeface="Arial" pitchFamily="34" charset="0"/>
              <a:buChar char="•"/>
            </a:pPr>
            <a:r>
              <a:rPr lang="en-US" dirty="0" smtClean="0"/>
              <a:t>Ending with cool sensation </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277</TotalTime>
  <Words>941</Words>
  <Application>Microsoft Office PowerPoint</Application>
  <PresentationFormat>On-screen Show (4:3)</PresentationFormat>
  <Paragraphs>109</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Metro</vt:lpstr>
      <vt:lpstr>Temperature and Homeostasis </vt:lpstr>
      <vt:lpstr>What is Homeostasis?</vt:lpstr>
      <vt:lpstr>The Greatest Balancing Act of all time</vt:lpstr>
      <vt:lpstr>The negative feedback system and temperature regulation</vt:lpstr>
      <vt:lpstr>The negative feedback system and temperature regulation</vt:lpstr>
      <vt:lpstr>Why do we shiver?</vt:lpstr>
      <vt:lpstr>Interesting fact:</vt:lpstr>
      <vt:lpstr>Piloerection- not just a funny name</vt:lpstr>
      <vt:lpstr>Sweating – a horrible stench or vital mechanism?</vt:lpstr>
      <vt:lpstr>Negative Feedback Response</vt:lpstr>
      <vt:lpstr>Hypothermia – how does it happen?</vt:lpstr>
      <vt:lpstr>Hypothermia – Symptoms </vt:lpstr>
      <vt:lpstr>The nervous system and temperature regulation</vt:lpstr>
      <vt:lpstr>What you should have learned by now – key terms</vt:lpstr>
      <vt:lpstr>Bibliography</vt:lpstr>
    </vt:vector>
  </TitlesOfParts>
  <Company>HALLAM SECONDARY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Temperature and Homeostasis </dc:title>
  <dc:creator>sur0005</dc:creator>
  <cp:lastModifiedBy>HALLAM</cp:lastModifiedBy>
  <cp:revision>32</cp:revision>
  <dcterms:created xsi:type="dcterms:W3CDTF">2009-07-23T23:00:45Z</dcterms:created>
  <dcterms:modified xsi:type="dcterms:W3CDTF">2009-08-03T23:08:39Z</dcterms:modified>
</cp:coreProperties>
</file>